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8288000" cy="10287000"/>
  <p:notesSz cx="6858000" cy="9144000"/>
  <p:embeddedFontLst>
    <p:embeddedFont>
      <p:font typeface="Libre Baskerville Bold" panose="02000000000000000000"/>
      <p:bold r:id="rId22"/>
    </p:embeddedFont>
    <p:embeddedFont>
      <p:font typeface="Libre Baskerville" panose="02000000000000000000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576684">
            <a:off x="8494843" y="-5241201"/>
            <a:ext cx="20048738" cy="11956338"/>
          </a:xfrm>
          <a:custGeom>
            <a:avLst/>
            <a:gdLst/>
            <a:ahLst/>
            <a:cxnLst/>
            <a:rect l="l" t="t" r="r" b="b"/>
            <a:pathLst>
              <a:path w="20048738" h="11956338">
                <a:moveTo>
                  <a:pt x="0" y="0"/>
                </a:moveTo>
                <a:lnTo>
                  <a:pt x="20048738" y="0"/>
                </a:lnTo>
                <a:lnTo>
                  <a:pt x="20048738" y="11956338"/>
                </a:lnTo>
                <a:lnTo>
                  <a:pt x="0" y="1195633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576684">
            <a:off x="-8708441" y="2141040"/>
            <a:ext cx="20048738" cy="11956338"/>
          </a:xfrm>
          <a:custGeom>
            <a:avLst/>
            <a:gdLst/>
            <a:ahLst/>
            <a:cxnLst/>
            <a:rect l="l" t="t" r="r" b="b"/>
            <a:pathLst>
              <a:path w="20048738" h="11956338">
                <a:moveTo>
                  <a:pt x="0" y="0"/>
                </a:moveTo>
                <a:lnTo>
                  <a:pt x="20048738" y="0"/>
                </a:lnTo>
                <a:lnTo>
                  <a:pt x="20048738" y="11956338"/>
                </a:lnTo>
                <a:lnTo>
                  <a:pt x="0" y="1195633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11358" y="7101174"/>
            <a:ext cx="3092068" cy="1113876"/>
          </a:xfrm>
          <a:custGeom>
            <a:avLst/>
            <a:gdLst/>
            <a:ahLst/>
            <a:cxnLst/>
            <a:rect l="l" t="t" r="r" b="b"/>
            <a:pathLst>
              <a:path w="3092068" h="1113876">
                <a:moveTo>
                  <a:pt x="0" y="0"/>
                </a:moveTo>
                <a:lnTo>
                  <a:pt x="3092068" y="0"/>
                </a:lnTo>
                <a:lnTo>
                  <a:pt x="3092068" y="1113876"/>
                </a:lnTo>
                <a:lnTo>
                  <a:pt x="0" y="1113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370" b="-3137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1000" y="3086100"/>
            <a:ext cx="17829530" cy="807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ClaimStrength – AI-Powered Claim Verification Assistant</a:t>
            </a:r>
            <a:endParaRPr lang="en-US" sz="4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5290568"/>
            <a:ext cx="15357759" cy="49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"/>
              </a:lnSpc>
            </a:pP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Subtitle: </a:t>
            </a: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Built for the Build with Perplexity Comet Hackathon (2025)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87202" y="7185081"/>
            <a:ext cx="6821178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IN" altLang="en-US" sz="19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C</a:t>
            </a:r>
            <a:r>
              <a:rPr lang="en-US" sz="19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handana R                                              </a:t>
            </a:r>
            <a:endParaRPr lang="en-US" sz="19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ctr">
              <a:lnSpc>
                <a:spcPts val="2660"/>
              </a:lnSpc>
            </a:pPr>
            <a:r>
              <a:rPr lang="en-US" sz="19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       Data Science Student                                     </a:t>
            </a:r>
            <a:endParaRPr lang="en-US" sz="19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          Solo Project | Built with Perplexity Comet</a:t>
            </a:r>
            <a:endParaRPr lang="en-US" sz="19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58521" y="3198062"/>
            <a:ext cx="7579518" cy="3234571"/>
          </a:xfrm>
          <a:custGeom>
            <a:avLst/>
            <a:gdLst/>
            <a:ahLst/>
            <a:cxnLst/>
            <a:rect l="l" t="t" r="r" b="b"/>
            <a:pathLst>
              <a:path w="7579518" h="3234571">
                <a:moveTo>
                  <a:pt x="0" y="0"/>
                </a:moveTo>
                <a:lnTo>
                  <a:pt x="7579517" y="0"/>
                </a:lnTo>
                <a:lnTo>
                  <a:pt x="7579517" y="3234571"/>
                </a:lnTo>
                <a:lnTo>
                  <a:pt x="0" y="323457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5697" t="-38866" r="-23404" b="-576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76600" y="1104900"/>
            <a:ext cx="14221460" cy="789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Before &amp; After Claim Improvement</a:t>
            </a:r>
            <a:endParaRPr lang="en-US" sz="4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8546" y="2247900"/>
            <a:ext cx="16471964" cy="703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Why This Feature Matters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Students often write vague or unverified claims.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ClaimStrength rewrites them into strong, precise, 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evidence-backed statements.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Before → After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  <a:r>
              <a:rPr lang="en-US" sz="2500" b="1" u="sng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Before:</a:t>
            </a:r>
            <a:endParaRPr lang="en-US" sz="2500" b="1" u="sng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“AI makes students more creative.”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 b="1" u="sng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After:</a:t>
            </a:r>
            <a:endParaRPr lang="en-US" sz="2800" b="1" u="sng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</a:t>
            </a: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“Research shows generative AI can increase individual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creativity while reducing diversity in collective outputs (Science, 2024; Nature, 2024).”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What ClaimStrength Improves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Clarity , Accuracy, Specificity, Citation support &amp; Academic tone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  <a:spcBef>
                <a:spcPct val="0"/>
              </a:spcBef>
            </a:pPr>
            <a:endParaRPr sz="2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4695" y="1647431"/>
            <a:ext cx="17418611" cy="854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What ClaimStrength Checks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ClaimStrength evaluates not just the claim — but the quality of the sources supporting it.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342900" indent="-3429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Scoring Criteria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342900" indent="-3429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Peer-reviewed vs. non–peer-reviewed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342900" indent="-3429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Impact factor of journals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Output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Each source receives a credibility score (1–10)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</a:t>
            </a:r>
            <a:r>
              <a:rPr lang="en-IN" alt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 </a:t>
            </a: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Reliable academic sources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302260" lvl="1" indent="0" algn="l">
              <a:lnSpc>
                <a:spcPts val="3920"/>
              </a:lnSpc>
              <a:buFont typeface="Arial" panose="020B0604020202020204"/>
              <a:buNone/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Medium or limited-quality sources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302260" lvl="1" indent="0" algn="l">
              <a:lnSpc>
                <a:spcPts val="3920"/>
              </a:lnSpc>
              <a:buFont typeface="Arial" panose="020B0604020202020204"/>
              <a:buNone/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Low-credibility sources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Why This Matters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342900" indent="-3429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Students stop using weak Google results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342900" indent="-3429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ProfesResearch becomes higher quality and more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indent="0" algn="l">
              <a:lnSpc>
                <a:spcPts val="3920"/>
              </a:lnSpc>
              <a:buFont typeface="Wingdings" panose="05000000000000000000" charset="0"/>
              <a:buNone/>
            </a:pPr>
            <a:r>
              <a:rPr lang="en-IN" alt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  </a:t>
            </a: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accurate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  <a:spcBef>
                <a:spcPct val="0"/>
              </a:spcBef>
            </a:pPr>
            <a:endParaRPr sz="2500"/>
          </a:p>
        </p:txBody>
      </p:sp>
      <p:sp>
        <p:nvSpPr>
          <p:cNvPr id="3" name="Freeform 3"/>
          <p:cNvSpPr/>
          <p:nvPr/>
        </p:nvSpPr>
        <p:spPr>
          <a:xfrm>
            <a:off x="9830689" y="3238277"/>
            <a:ext cx="7837412" cy="5827635"/>
          </a:xfrm>
          <a:custGeom>
            <a:avLst/>
            <a:gdLst/>
            <a:ahLst/>
            <a:cxnLst/>
            <a:rect l="l" t="t" r="r" b="b"/>
            <a:pathLst>
              <a:path w="7837412" h="5827635">
                <a:moveTo>
                  <a:pt x="0" y="0"/>
                </a:moveTo>
                <a:lnTo>
                  <a:pt x="7837412" y="0"/>
                </a:lnTo>
                <a:lnTo>
                  <a:pt x="7837412" y="5827636"/>
                </a:lnTo>
                <a:lnTo>
                  <a:pt x="0" y="582763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5235" r="-615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29200" y="647700"/>
            <a:ext cx="10106025" cy="789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Source Quality Scoring</a:t>
            </a:r>
            <a:endParaRPr lang="en-US" sz="4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11064" y="3238478"/>
            <a:ext cx="6855360" cy="3693204"/>
          </a:xfrm>
          <a:custGeom>
            <a:avLst/>
            <a:gdLst/>
            <a:ahLst/>
            <a:cxnLst/>
            <a:rect l="l" t="t" r="r" b="b"/>
            <a:pathLst>
              <a:path w="6855360" h="3693204">
                <a:moveTo>
                  <a:pt x="0" y="0"/>
                </a:moveTo>
                <a:lnTo>
                  <a:pt x="6855360" y="0"/>
                </a:lnTo>
                <a:lnTo>
                  <a:pt x="6855360" y="3693204"/>
                </a:lnTo>
                <a:lnTo>
                  <a:pt x="0" y="369320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31581" t="-8550" r="-33271" b="-6357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10200" y="1257300"/>
            <a:ext cx="8945245" cy="789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Met</a:t>
            </a:r>
            <a:r>
              <a:rPr lang="en-US" sz="4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rics Dashboard</a:t>
            </a:r>
            <a:endParaRPr lang="en-US" sz="4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09897" y="3009900"/>
            <a:ext cx="8701564" cy="452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Key Metrics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759460" lvl="1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23 sec total processing time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759460" lvl="1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6 claims analyzed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759460" lvl="1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83% Strong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759460" lvl="1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17% Moderate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759460" lvl="1" indent="-457200" algn="l">
              <a:lnSpc>
                <a:spcPts val="392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12 s</a:t>
            </a: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ources checked (75% academic)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759460" lvl="1" indent="-457200" algn="l">
              <a:lnSpc>
                <a:spcPts val="392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+85% improvement in clarity &amp; accuracy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759460" lvl="1" indent="-457200" algn="l">
              <a:lnSpc>
                <a:spcPts val="392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IN" alt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</a:t>
            </a: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Estimated +3.2 grade boost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95380" y="4919980"/>
            <a:ext cx="5102860" cy="2903855"/>
          </a:xfrm>
          <a:custGeom>
            <a:avLst/>
            <a:gdLst/>
            <a:ahLst/>
            <a:cxnLst/>
            <a:rect l="l" t="t" r="r" b="b"/>
            <a:pathLst>
              <a:path w="4766751" h="2687256">
                <a:moveTo>
                  <a:pt x="0" y="0"/>
                </a:moveTo>
                <a:lnTo>
                  <a:pt x="4766752" y="0"/>
                </a:lnTo>
                <a:lnTo>
                  <a:pt x="4766752" y="2687256"/>
                </a:lnTo>
                <a:lnTo>
                  <a:pt x="0" y="268725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32356" y="942975"/>
            <a:ext cx="6961227" cy="75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Why Perplexity Comet?</a:t>
            </a:r>
            <a:endParaRPr lang="en-US" sz="4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234701"/>
            <a:ext cx="17766134" cy="229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IN" alt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</a:t>
            </a: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Comet Makes ClaimStrength Possible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Without Comet, verifying claims w</a:t>
            </a: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ould require manual searching, reading, filtering, and interpreting sources.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ctr">
              <a:lnSpc>
                <a:spcPts val="6160"/>
              </a:lnSpc>
              <a:spcBef>
                <a:spcPct val="0"/>
              </a:spcBef>
            </a:pPr>
          </a:p>
        </p:txBody>
      </p:sp>
      <p:sp>
        <p:nvSpPr>
          <p:cNvPr id="5" name="TextBox 5"/>
          <p:cNvSpPr txBox="1"/>
          <p:nvPr/>
        </p:nvSpPr>
        <p:spPr>
          <a:xfrm>
            <a:off x="1191518" y="4693756"/>
            <a:ext cx="8943737" cy="3518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Why Comet is Essential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759460" lvl="1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Agentic browsing → automatic research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759460" lvl="1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Supports multi-source verification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759460" lvl="1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Reads academic papers &amp; citations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759460" lvl="1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Deep reasoning for strong/weak evidence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759460" lvl="1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15× faster than manual fact-checking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98" y="3365946"/>
            <a:ext cx="10698686" cy="481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IN" alt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  </a:t>
            </a: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System Components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Frontend: React + Mermaid.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Backend: Python Flask.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AI Engine: Perplexity Comet.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Output: Maps, scores, citations.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</a:p>
          <a:p>
            <a:pPr algn="ctr">
              <a:lnSpc>
                <a:spcPts val="6160"/>
              </a:lnSpc>
              <a:spcBef>
                <a:spcPct val="0"/>
              </a:spcBef>
            </a:pPr>
          </a:p>
        </p:txBody>
      </p:sp>
      <p:sp>
        <p:nvSpPr>
          <p:cNvPr id="3" name="Freeform 3"/>
          <p:cNvSpPr/>
          <p:nvPr/>
        </p:nvSpPr>
        <p:spPr>
          <a:xfrm>
            <a:off x="8176895" y="2591435"/>
            <a:ext cx="8261985" cy="5633720"/>
          </a:xfrm>
          <a:custGeom>
            <a:avLst/>
            <a:gdLst/>
            <a:ahLst/>
            <a:cxnLst/>
            <a:rect l="l" t="t" r="r" b="b"/>
            <a:pathLst>
              <a:path w="8743570" h="5825403">
                <a:moveTo>
                  <a:pt x="0" y="0"/>
                </a:moveTo>
                <a:lnTo>
                  <a:pt x="8743569" y="0"/>
                </a:lnTo>
                <a:lnTo>
                  <a:pt x="8743569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39527" y="1104900"/>
            <a:ext cx="6884789" cy="75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Technic</a:t>
            </a:r>
            <a:r>
              <a:rPr lang="en-US" sz="4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al Architecture </a:t>
            </a:r>
            <a:endParaRPr lang="en-US" sz="4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57800" y="952500"/>
            <a:ext cx="9005570" cy="789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Future Roadmap</a:t>
            </a:r>
            <a:endParaRPr lang="en-US" sz="4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66640" y="2102769"/>
            <a:ext cx="13044563" cy="804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Short-Term Enhancements 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just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Chrome extension for in-browser claim checking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just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Google Docs live integration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just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Auto-PDF upload &amp; extraction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just">
              <a:lnSpc>
                <a:spcPts val="3920"/>
              </a:lnSpc>
            </a:pPr>
          </a:p>
          <a:p>
            <a:pPr algn="just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Medium-Term 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just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Multi-language claim extraction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just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AI-powered citation generator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just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Dashboard for student progress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just">
              <a:lnSpc>
                <a:spcPts val="3920"/>
              </a:lnSpc>
            </a:pPr>
          </a:p>
          <a:p>
            <a:pPr algn="just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Long-Term 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just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Faculty auto-grading system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just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Institutional version for universities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just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Collaboration space for group research checking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just">
              <a:lnSpc>
                <a:spcPts val="3920"/>
              </a:lnSpc>
            </a:pPr>
          </a:p>
          <a:p>
            <a:pPr algn="just">
              <a:lnSpc>
                <a:spcPts val="392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7200" y="3467100"/>
            <a:ext cx="11036300" cy="1113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  <a:spcBef>
                <a:spcPct val="0"/>
              </a:spcBef>
            </a:pPr>
            <a:r>
              <a:rPr lang="en-US" sz="62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THANK YOU</a:t>
            </a:r>
            <a:endParaRPr lang="en-US" sz="62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79482" y="5269720"/>
            <a:ext cx="1716353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ClaimStrength —  Strengthen academic writing</a:t>
            </a:r>
            <a:endParaRPr lang="en-US" sz="3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ctr">
              <a:lnSpc>
                <a:spcPts val="47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53305" y="3026647"/>
            <a:ext cx="7556524" cy="4234975"/>
          </a:xfrm>
          <a:custGeom>
            <a:avLst/>
            <a:gdLst/>
            <a:ahLst/>
            <a:cxnLst/>
            <a:rect l="l" t="t" r="r" b="b"/>
            <a:pathLst>
              <a:path w="7556524" h="4234975">
                <a:moveTo>
                  <a:pt x="0" y="0"/>
                </a:moveTo>
                <a:lnTo>
                  <a:pt x="7556525" y="0"/>
                </a:lnTo>
                <a:lnTo>
                  <a:pt x="7556525" y="4234976"/>
                </a:lnTo>
                <a:lnTo>
                  <a:pt x="0" y="423497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8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34000" y="1181100"/>
            <a:ext cx="6971030" cy="987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sz="5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The Problem</a:t>
            </a:r>
            <a:endParaRPr lang="en-US" sz="5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8909" y="2781400"/>
            <a:ext cx="10011847" cy="648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Students waste hours verifying facts and 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indent="0" algn="just">
              <a:lnSpc>
                <a:spcPts val="4480"/>
              </a:lnSpc>
              <a:buFont typeface="Arial" panose="020B0604020202020204" pitchFamily="34" charset="0"/>
              <a:buNone/>
            </a:pPr>
            <a:r>
              <a:rPr lang="en-IN" alt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   </a:t>
            </a: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searching for credible sources.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just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Current tools check grammar, N</a:t>
            </a:r>
            <a:r>
              <a:rPr lang="en-IN" alt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ot</a:t>
            </a: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truth 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indent="0" algn="just">
              <a:lnSpc>
                <a:spcPts val="4480"/>
              </a:lnSpc>
              <a:buFont typeface="Arial" panose="020B0604020202020204" pitchFamily="34" charset="0"/>
              <a:buNone/>
            </a:pPr>
            <a:r>
              <a:rPr lang="en-IN" alt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    </a:t>
            </a: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or evidence.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just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Essays and research papers often contain </a:t>
            </a:r>
            <a:r>
              <a:rPr lang="en-IN" alt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</a:t>
            </a:r>
            <a:endParaRPr lang="en-IN" alt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indent="0" algn="just">
              <a:lnSpc>
                <a:spcPts val="4480"/>
              </a:lnSpc>
              <a:buFont typeface="Arial" panose="020B0604020202020204" pitchFamily="34" charset="0"/>
              <a:buNone/>
            </a:pPr>
            <a:r>
              <a:rPr lang="en-IN" alt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    </a:t>
            </a: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weak or unsupported claims.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just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Manually checking credibility takes 10–15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indent="0" algn="just">
              <a:lnSpc>
                <a:spcPts val="4480"/>
              </a:lnSpc>
              <a:buFont typeface="Arial" panose="020B0604020202020204" pitchFamily="34" charset="0"/>
              <a:buNone/>
            </a:pPr>
            <a:r>
              <a:rPr lang="en-IN" alt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   </a:t>
            </a: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minutes per claim.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just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Professors cannot validate every student argument at scale.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ctr">
              <a:lnSpc>
                <a:spcPts val="576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4960" y="2961859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9" y="0"/>
                </a:lnTo>
                <a:lnTo>
                  <a:pt x="635695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48000" y="419100"/>
            <a:ext cx="11792585" cy="843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  <a:spcBef>
                <a:spcPct val="0"/>
              </a:spcBef>
            </a:pPr>
            <a:r>
              <a:rPr lang="en-US" sz="47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The Solution — ClaimStrength</a:t>
            </a:r>
            <a:endParaRPr lang="en-US" sz="47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62344" y="1670891"/>
            <a:ext cx="16963311" cy="78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ClaimStrength is an AI-powered assistant that verifies claims, checks evidence, and strengthens academic writing — </a:t>
            </a:r>
            <a:endParaRPr lang="en-US" sz="22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in under 30 seconds.</a:t>
            </a:r>
            <a:endParaRPr lang="en-US" sz="22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3815837" y="2945349"/>
            <a:ext cx="1354705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What ClaimStrength Does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09639" y="7972644"/>
            <a:ext cx="9436656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500"/>
              </a:lnSpc>
              <a:buFont typeface="Wingdings" panose="05000000000000000000" charset="0"/>
              <a:buChar char="Ø"/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15× faster than manual fact-checking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342900" indent="-342900" algn="l">
              <a:lnSpc>
                <a:spcPts val="3500"/>
              </a:lnSpc>
              <a:buFont typeface="Wingdings" panose="05000000000000000000" charset="0"/>
              <a:buChar char="Ø"/>
            </a:pPr>
            <a:r>
              <a:rPr lang="en-US" sz="2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Built directly </a:t>
            </a:r>
            <a:r>
              <a:rPr lang="en-US" sz="2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on Perplexity Comet agentic workflows</a:t>
            </a:r>
            <a:endParaRPr lang="en-US" sz="2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342900" indent="-342900" algn="l">
              <a:lnSpc>
                <a:spcPts val="35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sz="2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Designed for students, teachers, and researchers</a:t>
            </a:r>
            <a:endParaRPr lang="en-US" sz="2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76200" y="7277100"/>
            <a:ext cx="5254625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Why It’s Different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9600" y="3679825"/>
            <a:ext cx="8996680" cy="3016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Extracts key claims from essays</a:t>
            </a:r>
            <a:endParaRPr lang="en-US" sz="2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IN" altLang="en-US" sz="2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C</a:t>
            </a:r>
            <a:r>
              <a:rPr lang="en-US" sz="2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hecks truthfulness using Comet</a:t>
            </a:r>
            <a:endParaRPr lang="en-US" sz="2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Finds supporting / contradicting </a:t>
            </a:r>
            <a:endParaRPr lang="en-US" sz="2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indent="0" algn="l">
              <a:lnSpc>
                <a:spcPts val="3920"/>
              </a:lnSpc>
              <a:buFont typeface="Wingdings" panose="05000000000000000000" charset="0"/>
              <a:buNone/>
            </a:pPr>
            <a:r>
              <a:rPr lang="en-IN" altLang="en-US" sz="2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    </a:t>
            </a:r>
            <a:r>
              <a:rPr lang="en-US" sz="2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academic evidence</a:t>
            </a:r>
            <a:endParaRPr lang="en-US" sz="2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Rates evidence strength</a:t>
            </a:r>
            <a:endParaRPr lang="en-US" sz="2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sz="2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Suggests stronger rewrites</a:t>
            </a:r>
            <a:endParaRPr lang="en-US" sz="2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63081" y="3085804"/>
            <a:ext cx="7555126" cy="5033603"/>
          </a:xfrm>
          <a:custGeom>
            <a:avLst/>
            <a:gdLst/>
            <a:ahLst/>
            <a:cxnLst/>
            <a:rect l="l" t="t" r="r" b="b"/>
            <a:pathLst>
              <a:path w="7555126" h="5033603">
                <a:moveTo>
                  <a:pt x="0" y="0"/>
                </a:moveTo>
                <a:lnTo>
                  <a:pt x="7555126" y="0"/>
                </a:lnTo>
                <a:lnTo>
                  <a:pt x="7555126" y="5033602"/>
                </a:lnTo>
                <a:lnTo>
                  <a:pt x="0" y="503360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81860" y="1562100"/>
            <a:ext cx="12784455" cy="789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How ClaimStrength Works</a:t>
            </a:r>
            <a:endParaRPr lang="en-US" sz="4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3467236"/>
            <a:ext cx="10393561" cy="380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Input Text/PDF — Paste any essay or research paper</a:t>
            </a:r>
            <a:endParaRPr lang="en-US" sz="2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Extract Claims — Identifies key statements</a:t>
            </a:r>
            <a:endParaRPr lang="en-US" sz="2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Verify with Comet — Searches academic evidence</a:t>
            </a:r>
            <a:endParaRPr lang="en-US" sz="2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Evaluate Evidence — Scores strength, flags contradictions</a:t>
            </a:r>
            <a:endParaRPr lang="en-US" sz="2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Generate Outputs — Rewrites, citations, summaries, </a:t>
            </a:r>
            <a:endParaRPr lang="en-US" sz="2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  <a:r>
              <a:rPr lang="en-US" sz="2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                                              </a:t>
            </a:r>
            <a:r>
              <a:rPr lang="en-US" sz="2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visual maps</a:t>
            </a:r>
            <a:endParaRPr lang="en-US" sz="2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ctr">
              <a:lnSpc>
                <a:spcPts val="6160"/>
              </a:lnSpc>
              <a:spcBef>
                <a:spcPct val="0"/>
              </a:spcBef>
            </a:pP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5207" y="1961515"/>
            <a:ext cx="17032793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ClaimStrength automatically identifies 5–8 core factual or argumentative claims from any academic text or PDF.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It removes definitions, background context, and filler lines — keeping only the statements that matter.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ctr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What Happens in This Step: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64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Reads the full paragraph or paper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64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Uses Comet to isolate claims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64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Removes irrelevant sentences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64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Extracts concise, verifiable  statements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ctr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  </a:t>
            </a: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Why It Matters: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64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</a:t>
            </a:r>
            <a:r>
              <a:rPr lang="en-IN" alt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</a:t>
            </a: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Students focus only on arguments,  not noise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64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</a:t>
            </a:r>
            <a:r>
              <a:rPr lang="en-IN" alt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</a:t>
            </a: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Professors can review clean claims instantly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64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</a:t>
            </a:r>
            <a:r>
              <a:rPr lang="en-IN" alt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</a:t>
            </a: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Sets the foundation for evidence verification.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id="3" name="TextBox 3"/>
          <p:cNvSpPr txBox="1"/>
          <p:nvPr/>
        </p:nvSpPr>
        <p:spPr>
          <a:xfrm>
            <a:off x="6629281" y="647699"/>
            <a:ext cx="5202912" cy="75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Claim Extraction </a:t>
            </a:r>
            <a:endParaRPr lang="en-US" sz="4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92390" y="723900"/>
            <a:ext cx="6217563" cy="75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Evidence</a:t>
            </a:r>
            <a:r>
              <a:rPr lang="en-US" sz="4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Evaluation </a:t>
            </a:r>
            <a:endParaRPr lang="en-US" sz="4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89675" y="2084156"/>
            <a:ext cx="15128239" cy="754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IN" alt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  </a:t>
            </a: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What Happens in This Step: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ClaimStrength uses Perplexity Comet to evaluate every extracted claim by: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Checking credibility against academic sources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Finding supporting or contradicting research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Rating each claim as Strong, Moderate, or Weak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Flagging contradictions or unreliable evidence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Analyzing tone (objective vs. subjective)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Why It Matters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Makes essays fact-based, not opinion-based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Shows students which claims need revision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Ensures credibility and academic integrity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6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Reduces manual fact-checking time drastically</a:t>
            </a:r>
            <a:endParaRPr lang="en-US" sz="26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ctr">
              <a:lnSpc>
                <a:spcPts val="3920"/>
              </a:lnSpc>
              <a:spcBef>
                <a:spcPct val="0"/>
              </a:spcBef>
            </a:pPr>
            <a:endParaRPr sz="2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6580" y="1028700"/>
            <a:ext cx="14195898" cy="8931433"/>
          </a:xfrm>
          <a:custGeom>
            <a:avLst/>
            <a:gdLst/>
            <a:ahLst/>
            <a:cxnLst/>
            <a:rect l="l" t="t" r="r" b="b"/>
            <a:pathLst>
              <a:path w="14195898" h="8931433">
                <a:moveTo>
                  <a:pt x="0" y="0"/>
                </a:moveTo>
                <a:lnTo>
                  <a:pt x="14195898" y="0"/>
                </a:lnTo>
                <a:lnTo>
                  <a:pt x="14195898" y="8931433"/>
                </a:lnTo>
                <a:lnTo>
                  <a:pt x="0" y="893143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26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00550" y="37849"/>
            <a:ext cx="8209122" cy="153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Evidence Evaluation Image </a:t>
            </a:r>
            <a:endParaRPr lang="en-US" sz="4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ctr">
              <a:lnSpc>
                <a:spcPts val="61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38956" y="2857803"/>
            <a:ext cx="10813357" cy="5014934"/>
          </a:xfrm>
          <a:custGeom>
            <a:avLst/>
            <a:gdLst/>
            <a:ahLst/>
            <a:cxnLst/>
            <a:rect l="l" t="t" r="r" b="b"/>
            <a:pathLst>
              <a:path w="10813357" h="5014934">
                <a:moveTo>
                  <a:pt x="0" y="0"/>
                </a:moveTo>
                <a:lnTo>
                  <a:pt x="10813357" y="0"/>
                </a:lnTo>
                <a:lnTo>
                  <a:pt x="10813357" y="5014933"/>
                </a:lnTo>
                <a:lnTo>
                  <a:pt x="0" y="501493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45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105411" y="1104900"/>
            <a:ext cx="7649356" cy="75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Visual Evidence Map</a:t>
            </a:r>
            <a:endParaRPr lang="en-US" sz="4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75277" y="2150110"/>
            <a:ext cx="8930402" cy="754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Claims linked to supporting sources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Shows relationships between claims, 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indent="0" algn="l">
              <a:lnSpc>
                <a:spcPts val="3920"/>
              </a:lnSpc>
              <a:buFont typeface="Wingdings" panose="05000000000000000000" charset="0"/>
              <a:buNone/>
            </a:pPr>
            <a:r>
              <a:rPr lang="en-IN" alt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   </a:t>
            </a: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topics, citations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Makes research structure easy to 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indent="0" algn="l">
              <a:lnSpc>
                <a:spcPts val="3920"/>
              </a:lnSpc>
              <a:buFont typeface="Wingdings" panose="05000000000000000000" charset="0"/>
              <a:buNone/>
            </a:pPr>
            <a:r>
              <a:rPr lang="en-IN" alt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   </a:t>
            </a: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understand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IN" alt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   </a:t>
            </a: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Why It’s Powerful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Turns complex research into an 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indent="0" algn="l">
              <a:lnSpc>
                <a:spcPts val="3920"/>
              </a:lnSpc>
              <a:buFont typeface="Wingdings" panose="05000000000000000000" charset="0"/>
              <a:buNone/>
            </a:pPr>
            <a:r>
              <a:rPr lang="en-IN" alt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   </a:t>
            </a: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intuitive diagram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Reveals gaps, contradictions, or weak 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indent="0" algn="l">
              <a:lnSpc>
                <a:spcPts val="3920"/>
              </a:lnSpc>
              <a:buFont typeface="Wingdings" panose="05000000000000000000" charset="0"/>
              <a:buNone/>
            </a:pPr>
            <a:r>
              <a:rPr lang="en-IN" alt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   </a:t>
            </a: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arguments instantly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Makes your tool stand out from A</a:t>
            </a:r>
            <a:r>
              <a:rPr lang="en-IN" alt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ny</a:t>
            </a: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normal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indent="0" algn="l">
              <a:lnSpc>
                <a:spcPts val="3920"/>
              </a:lnSpc>
              <a:buFont typeface="Wingdings" panose="05000000000000000000" charset="0"/>
              <a:buNone/>
            </a:pPr>
            <a:r>
              <a:rPr lang="en-IN" alt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   </a:t>
            </a: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fact-checker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285750" indent="-285750" algn="l">
              <a:lnSpc>
                <a:spcPts val="392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sz="2500"/>
          </a:p>
        </p:txBody>
      </p:sp>
      <p:sp>
        <p:nvSpPr>
          <p:cNvPr id="5" name="TextBox 5"/>
          <p:cNvSpPr txBox="1"/>
          <p:nvPr/>
        </p:nvSpPr>
        <p:spPr>
          <a:xfrm>
            <a:off x="-914400" y="2150110"/>
            <a:ext cx="5988050" cy="6178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What It Shows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ctr">
              <a:lnSpc>
                <a:spcPts val="3920"/>
              </a:lnSpc>
            </a:pPr>
          </a:p>
          <a:p>
            <a:pPr algn="ctr"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30004" y="3772110"/>
            <a:ext cx="7946726" cy="3080327"/>
          </a:xfrm>
          <a:custGeom>
            <a:avLst/>
            <a:gdLst/>
            <a:ahLst/>
            <a:cxnLst/>
            <a:rect l="l" t="t" r="r" b="b"/>
            <a:pathLst>
              <a:path w="7946726" h="3080327">
                <a:moveTo>
                  <a:pt x="0" y="0"/>
                </a:moveTo>
                <a:lnTo>
                  <a:pt x="7946726" y="0"/>
                </a:lnTo>
                <a:lnTo>
                  <a:pt x="7946726" y="3080327"/>
                </a:lnTo>
                <a:lnTo>
                  <a:pt x="0" y="308032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6609" t="-63934" r="-25892" b="-5737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29200" y="723900"/>
            <a:ext cx="9932035" cy="789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Contradiction Detection</a:t>
            </a:r>
            <a:endParaRPr lang="en-US" sz="44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0183" y="2145056"/>
            <a:ext cx="9274121" cy="703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IN" alt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 </a:t>
            </a: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Why Contradictions Matter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Academic writing often includes claims that sound correct but are actually disputed by research.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ClaimStrength detects these automatically.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IN" alt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   </a:t>
            </a:r>
            <a:r>
              <a:rPr lang="en-US" sz="28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What ClaimStrength Does</a:t>
            </a:r>
            <a:endParaRPr lang="en-US" sz="28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Compares each claim with multiple academic sources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Flags claims that have conflicting evidence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Highlights whether the conflict is minor or major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Suggests how the claim can be rewritten to remain accurate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marL="457200" indent="-457200" algn="l">
              <a:lnSpc>
                <a:spcPts val="3920"/>
              </a:lnSpc>
              <a:buFont typeface="Wingdings" panose="05000000000000000000" charset="0"/>
              <a:buChar char="Ø"/>
            </a:pPr>
            <a:r>
              <a:rPr lang="en-US" sz="2500" b="1">
                <a:solidFill>
                  <a:srgbClr val="FFFFFF"/>
                </a:solidFill>
                <a:latin typeface="Libre Baskerville Bold" panose="02000000000000000000"/>
                <a:ea typeface="Libre Baskerville Bold" panose="02000000000000000000"/>
                <a:cs typeface="Libre Baskerville Bold" panose="02000000000000000000"/>
                <a:sym typeface="Libre Baskerville Bold" panose="02000000000000000000"/>
              </a:rPr>
              <a:t>Ensures students avoid misinformation</a:t>
            </a:r>
            <a:endParaRPr lang="en-US" sz="2500" b="1">
              <a:solidFill>
                <a:srgbClr val="FFFFFF"/>
              </a:solidFill>
              <a:latin typeface="Libre Baskerville Bold" panose="02000000000000000000"/>
              <a:ea typeface="Libre Baskerville Bold" panose="02000000000000000000"/>
              <a:cs typeface="Libre Baskerville Bold" panose="02000000000000000000"/>
              <a:sym typeface="Libre Baskerville Bold" panose="02000000000000000000"/>
            </a:endParaRPr>
          </a:p>
          <a:p>
            <a:pPr algn="l">
              <a:lnSpc>
                <a:spcPts val="3920"/>
              </a:lnSpc>
              <a:spcBef>
                <a:spcPct val="0"/>
              </a:spcBef>
            </a:pPr>
            <a:endParaRPr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5491</Words>
  <Application>WPS Presentation</Application>
  <PresentationFormat>On-screen Show (4:3)</PresentationFormat>
  <Paragraphs>223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SimSun</vt:lpstr>
      <vt:lpstr>Wingdings</vt:lpstr>
      <vt:lpstr>Libre Baskerville Bold</vt:lpstr>
      <vt:lpstr>Libre Baskerville</vt:lpstr>
      <vt:lpstr>Arial</vt:lpstr>
      <vt:lpstr>Calibri</vt:lpstr>
      <vt:lpstr>Microsoft YaHei</vt:lpstr>
      <vt:lpstr>Arial Unicode MS</vt:lpstr>
      <vt:lpstr>Lucida Sans Typewriter</vt:lpstr>
      <vt:lpstr>Malgun Gothic</vt:lpstr>
      <vt:lpstr>Leelawadee UI Semilight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paragraph text</dc:title>
  <dc:creator/>
  <cp:lastModifiedBy>Chandana R</cp:lastModifiedBy>
  <cp:revision>3</cp:revision>
  <dcterms:created xsi:type="dcterms:W3CDTF">2006-08-16T00:00:00Z</dcterms:created>
  <dcterms:modified xsi:type="dcterms:W3CDTF">2025-11-16T10:06:39Z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E8520402146F446D9766ED3E5AF1A2CE_12</vt:lpwstr>
  </property>
  <property fmtid="{D5CDD505-2E9C-101B-9397-08002B2CF9AE}" pid="3" name="KSOProductBuildVer">
    <vt:lpwstr>1033-12.2.0.23155</vt:lpwstr>
  </property>
</Properties>
</file>